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media/image1.png" ContentType="image/png"/>
  <Override PartName="/ppt/media/image2.png" ContentType="image/png"/>
  <Override PartName="/ppt/media/image3.png" ContentType="image/png"/>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27"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28"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30"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31"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32"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33" name="PlaceHolder 5"/>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35"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36"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37"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38" name="PlaceHolder 5"/>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
        <p:nvSpPr>
          <p:cNvPr id="39"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40" name="PlaceHolder 7"/>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46"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48"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50"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3"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55"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56"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
        <p:nvSpPr>
          <p:cNvPr id="57"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6"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59"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60"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61"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63"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64"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65"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67"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68"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70"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71"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72"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73" name="PlaceHolder 5"/>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75"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76"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77"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78" name="PlaceHolder 5"/>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
        <p:nvSpPr>
          <p:cNvPr id="79"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80" name="PlaceHolder 7"/>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87"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89"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91"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92"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8"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4"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96"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97"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
        <p:nvSpPr>
          <p:cNvPr id="98"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100"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101"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02"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104"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05"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06"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108"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109"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111"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12"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13"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114" name="PlaceHolder 5"/>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116"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117"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118"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119" name="PlaceHolder 5"/>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
        <p:nvSpPr>
          <p:cNvPr id="120"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121" name="PlaceHolder 7"/>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10"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11"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it-IT"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15"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6"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
        <p:nvSpPr>
          <p:cNvPr id="17"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19"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20"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21"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it-IT" sz="4400" spc="-1" strike="noStrike">
              <a:latin typeface="Arial"/>
            </a:endParaRPr>
          </a:p>
        </p:txBody>
      </p:sp>
      <p:sp>
        <p:nvSpPr>
          <p:cNvPr id="23"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24"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25"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3.pn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2191400" cy="685728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p:style>
      </p:sp>
      <p:pic>
        <p:nvPicPr>
          <p:cNvPr id="1" name="Immagine 9" descr=""/>
          <p:cNvPicPr/>
          <p:nvPr/>
        </p:nvPicPr>
        <p:blipFill>
          <a:blip r:embed="rId2"/>
          <a:stretch/>
        </p:blipFill>
        <p:spPr>
          <a:xfrm>
            <a:off x="892800" y="1700640"/>
            <a:ext cx="2538360" cy="2538360"/>
          </a:xfrm>
          <a:prstGeom prst="rect">
            <a:avLst/>
          </a:prstGeom>
          <a:ln w="0">
            <a:noFill/>
          </a:ln>
        </p:spPr>
      </p:pic>
      <p:sp>
        <p:nvSpPr>
          <p:cNvPr id="2" name="Line 2"/>
          <p:cNvSpPr/>
          <p:nvPr/>
        </p:nvSpPr>
        <p:spPr>
          <a:xfrm>
            <a:off x="4367520" y="188640"/>
            <a:ext cx="0" cy="6408360"/>
          </a:xfrm>
          <a:prstGeom prst="line">
            <a:avLst/>
          </a:prstGeom>
          <a:ln>
            <a:solidFill>
              <a:schemeClr val="bg1"/>
            </a:solidFill>
            <a:round/>
          </a:ln>
        </p:spPr>
        <p:style>
          <a:lnRef idx="1">
            <a:schemeClr val="accent1"/>
          </a:lnRef>
          <a:fillRef idx="0">
            <a:schemeClr val="accent1"/>
          </a:fillRef>
          <a:effectRef idx="0">
            <a:schemeClr val="accent1"/>
          </a:effectRef>
          <a:fontRef idx="minor"/>
        </p:style>
      </p:sp>
      <p:sp>
        <p:nvSpPr>
          <p:cNvPr id="3" name="PlaceHolder 3"/>
          <p:cNvSpPr>
            <a:spLocks noGrp="1"/>
          </p:cNvSpPr>
          <p:nvPr>
            <p:ph type="title"/>
          </p:nvPr>
        </p:nvSpPr>
        <p:spPr>
          <a:xfrm>
            <a:off x="609480" y="273600"/>
            <a:ext cx="10972440" cy="1144800"/>
          </a:xfrm>
          <a:prstGeom prst="rect">
            <a:avLst/>
          </a:prstGeom>
        </p:spPr>
        <p:txBody>
          <a:bodyPr lIns="0" rIns="0" tIns="0" bIns="0" anchor="ctr">
            <a:noAutofit/>
          </a:bodyPr>
          <a:p>
            <a:pPr algn="ctr"/>
            <a:r>
              <a:rPr b="0" lang="it-IT" sz="4400" spc="-1" strike="noStrike">
                <a:latin typeface="Arial"/>
              </a:rPr>
              <a:t>Fai clic per modificare il formato del testo del titolo</a:t>
            </a:r>
            <a:endParaRPr b="0" lang="it-IT" sz="4400" spc="-1" strike="noStrike">
              <a:latin typeface="Arial"/>
            </a:endParaRPr>
          </a:p>
        </p:txBody>
      </p:sp>
      <p:sp>
        <p:nvSpPr>
          <p:cNvPr id="4" name="PlaceHolder 4"/>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CustomShape 1"/>
          <p:cNvSpPr/>
          <p:nvPr/>
        </p:nvSpPr>
        <p:spPr>
          <a:xfrm>
            <a:off x="8773560" y="6173280"/>
            <a:ext cx="3214800" cy="54792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p:style>
      </p:sp>
      <p:pic>
        <p:nvPicPr>
          <p:cNvPr id="42" name="Immagine 8" descr=""/>
          <p:cNvPicPr/>
          <p:nvPr/>
        </p:nvPicPr>
        <p:blipFill>
          <a:blip r:embed="rId2"/>
          <a:stretch/>
        </p:blipFill>
        <p:spPr>
          <a:xfrm>
            <a:off x="9416880" y="6165360"/>
            <a:ext cx="2007000" cy="547920"/>
          </a:xfrm>
          <a:prstGeom prst="rect">
            <a:avLst/>
          </a:prstGeom>
          <a:ln w="0">
            <a:noFill/>
          </a:ln>
        </p:spPr>
      </p:pic>
      <p:sp>
        <p:nvSpPr>
          <p:cNvPr id="43" name="PlaceHolder 2"/>
          <p:cNvSpPr>
            <a:spLocks noGrp="1"/>
          </p:cNvSpPr>
          <p:nvPr>
            <p:ph type="title"/>
          </p:nvPr>
        </p:nvSpPr>
        <p:spPr>
          <a:xfrm>
            <a:off x="609480" y="273600"/>
            <a:ext cx="10972440" cy="1144800"/>
          </a:xfrm>
          <a:prstGeom prst="rect">
            <a:avLst/>
          </a:prstGeom>
        </p:spPr>
        <p:txBody>
          <a:bodyPr lIns="0" rIns="0" tIns="0" bIns="0" anchor="ctr">
            <a:noAutofit/>
          </a:bodyPr>
          <a:p>
            <a:pPr algn="ctr"/>
            <a:r>
              <a:rPr b="0" lang="it-IT" sz="4400" spc="-1" strike="noStrike">
                <a:latin typeface="Arial"/>
              </a:rPr>
              <a:t>Fai clic per modificare il formato del testo del titolo</a:t>
            </a:r>
            <a:endParaRPr b="0" lang="it-IT" sz="4400" spc="-1" strike="noStrike">
              <a:latin typeface="Arial"/>
            </a:endParaRPr>
          </a:p>
        </p:txBody>
      </p:sp>
      <p:sp>
        <p:nvSpPr>
          <p:cNvPr id="44" name="PlaceHolder 3"/>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CustomShape 1"/>
          <p:cNvSpPr/>
          <p:nvPr/>
        </p:nvSpPr>
        <p:spPr>
          <a:xfrm>
            <a:off x="0" y="0"/>
            <a:ext cx="12191400" cy="685728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p:style>
      </p:sp>
      <p:pic>
        <p:nvPicPr>
          <p:cNvPr id="82" name="Immagine 7" descr=""/>
          <p:cNvPicPr/>
          <p:nvPr/>
        </p:nvPicPr>
        <p:blipFill>
          <a:blip r:embed="rId2"/>
          <a:stretch/>
        </p:blipFill>
        <p:spPr>
          <a:xfrm>
            <a:off x="4826520" y="116640"/>
            <a:ext cx="2538360" cy="2538360"/>
          </a:xfrm>
          <a:prstGeom prst="rect">
            <a:avLst/>
          </a:prstGeom>
          <a:ln w="0">
            <a:noFill/>
          </a:ln>
        </p:spPr>
      </p:pic>
      <p:sp>
        <p:nvSpPr>
          <p:cNvPr id="83" name="CustomShape 2"/>
          <p:cNvSpPr/>
          <p:nvPr/>
        </p:nvSpPr>
        <p:spPr>
          <a:xfrm>
            <a:off x="4175640" y="6453360"/>
            <a:ext cx="3839760" cy="33336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0" lang="it-IT" sz="1600" spc="-1" strike="noStrike">
                <a:solidFill>
                  <a:srgbClr val="ffffff"/>
                </a:solidFill>
                <a:latin typeface="Calibri"/>
                <a:ea typeface="DejaVu Sans"/>
              </a:rPr>
              <a:t>www.unibo.it</a:t>
            </a:r>
            <a:endParaRPr b="0" lang="it-IT" sz="1600" spc="-1" strike="noStrike">
              <a:latin typeface="Arial"/>
            </a:endParaRPr>
          </a:p>
        </p:txBody>
      </p:sp>
      <p:sp>
        <p:nvSpPr>
          <p:cNvPr id="84" name="PlaceHolder 3"/>
          <p:cNvSpPr>
            <a:spLocks noGrp="1"/>
          </p:cNvSpPr>
          <p:nvPr>
            <p:ph type="title"/>
          </p:nvPr>
        </p:nvSpPr>
        <p:spPr>
          <a:xfrm>
            <a:off x="609480" y="273600"/>
            <a:ext cx="10972440" cy="1144800"/>
          </a:xfrm>
          <a:prstGeom prst="rect">
            <a:avLst/>
          </a:prstGeom>
        </p:spPr>
        <p:txBody>
          <a:bodyPr lIns="0" rIns="0" tIns="0" bIns="0" anchor="ctr">
            <a:noAutofit/>
          </a:bodyPr>
          <a:p>
            <a:pPr algn="ctr"/>
            <a:r>
              <a:rPr b="0" lang="it-IT" sz="4400" spc="-1" strike="noStrike">
                <a:latin typeface="Arial"/>
              </a:rPr>
              <a:t>Fai clic per modificare il formato del testo del titolo</a:t>
            </a:r>
            <a:endParaRPr b="0" lang="it-IT" sz="4400" spc="-1" strike="noStrike">
              <a:latin typeface="Arial"/>
            </a:endParaRPr>
          </a:p>
        </p:txBody>
      </p:sp>
      <p:sp>
        <p:nvSpPr>
          <p:cNvPr id="85" name="PlaceHolder 4"/>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CustomShape 1"/>
          <p:cNvSpPr/>
          <p:nvPr/>
        </p:nvSpPr>
        <p:spPr>
          <a:xfrm>
            <a:off x="4752000" y="548640"/>
            <a:ext cx="6912720" cy="4535640"/>
          </a:xfrm>
          <a:prstGeom prst="rect">
            <a:avLst/>
          </a:prstGeom>
          <a:noFill/>
          <a:ln w="0">
            <a:noFill/>
          </a:ln>
        </p:spPr>
        <p:style>
          <a:lnRef idx="0"/>
          <a:fillRef idx="0"/>
          <a:effectRef idx="0"/>
          <a:fontRef idx="minor"/>
        </p:style>
        <p:txBody>
          <a:bodyPr lIns="90000" rIns="90000" tIns="45000" bIns="45000" anchor="ctr">
            <a:noAutofit/>
          </a:bodyPr>
          <a:p>
            <a:pPr>
              <a:lnSpc>
                <a:spcPct val="100000"/>
              </a:lnSpc>
              <a:spcBef>
                <a:spcPts val="720"/>
              </a:spcBef>
              <a:tabLst>
                <a:tab algn="l" pos="0"/>
              </a:tabLst>
            </a:pPr>
            <a:r>
              <a:rPr b="1" lang="it-IT" sz="3600" spc="-1" strike="noStrike">
                <a:solidFill>
                  <a:srgbClr val="ffffff"/>
                </a:solidFill>
                <a:latin typeface="Century Gothic"/>
              </a:rPr>
              <a:t>TECNICHE DI ARGOMENTAZIONE GIURIDICA </a:t>
            </a:r>
            <a:endParaRPr b="0" lang="it-IT" sz="3600" spc="-1" strike="noStrike">
              <a:latin typeface="Arial"/>
            </a:endParaRPr>
          </a:p>
          <a:p>
            <a:pPr>
              <a:lnSpc>
                <a:spcPct val="100000"/>
              </a:lnSpc>
              <a:spcBef>
                <a:spcPts val="720"/>
              </a:spcBef>
              <a:tabLst>
                <a:tab algn="l" pos="0"/>
              </a:tabLst>
            </a:pPr>
            <a:r>
              <a:rPr b="1" lang="it-IT" sz="3600" spc="-1" strike="noStrike">
                <a:solidFill>
                  <a:srgbClr val="ffffff"/>
                </a:solidFill>
                <a:latin typeface="Century Gothic"/>
              </a:rPr>
              <a:t>NELLA REDAZIONE DEGLI ATTI PENALI</a:t>
            </a:r>
            <a:endParaRPr b="0" lang="it-IT" sz="3600" spc="-1" strike="noStrike">
              <a:latin typeface="Arial"/>
            </a:endParaRPr>
          </a:p>
          <a:p>
            <a:pPr>
              <a:lnSpc>
                <a:spcPct val="100000"/>
              </a:lnSpc>
              <a:spcBef>
                <a:spcPts val="720"/>
              </a:spcBef>
              <a:tabLst>
                <a:tab algn="l" pos="0"/>
              </a:tabLst>
            </a:pPr>
            <a:endParaRPr b="0" lang="it-IT" sz="3600" spc="-1" strike="noStrike">
              <a:latin typeface="Arial"/>
            </a:endParaRPr>
          </a:p>
          <a:p>
            <a:pPr>
              <a:lnSpc>
                <a:spcPct val="100000"/>
              </a:lnSpc>
              <a:spcBef>
                <a:spcPts val="720"/>
              </a:spcBef>
              <a:tabLst>
                <a:tab algn="l" pos="0"/>
              </a:tabLst>
            </a:pPr>
            <a:r>
              <a:rPr b="1" lang="it-IT" sz="2400" spc="-1" strike="noStrike">
                <a:solidFill>
                  <a:srgbClr val="ffffff"/>
                </a:solidFill>
                <a:latin typeface="Century Gothic"/>
                <a:ea typeface="Microsoft YaHei"/>
              </a:rPr>
              <a:t>La pianificazione e la redazione dell’appello penale (</a:t>
            </a:r>
            <a:r>
              <a:rPr b="1" lang="it-IT" sz="2400" spc="-1" strike="noStrike">
                <a:solidFill>
                  <a:srgbClr val="ffffff"/>
                </a:solidFill>
                <a:latin typeface="Century Gothic"/>
              </a:rPr>
              <a:t>23 GENNAIO 2026)</a:t>
            </a:r>
            <a:endParaRPr b="0" lang="it-IT" sz="2400" spc="-1" strike="noStrike">
              <a:latin typeface="Arial"/>
            </a:endParaRPr>
          </a:p>
        </p:txBody>
      </p:sp>
      <p:sp>
        <p:nvSpPr>
          <p:cNvPr id="123" name="CustomShape 2"/>
          <p:cNvSpPr/>
          <p:nvPr/>
        </p:nvSpPr>
        <p:spPr>
          <a:xfrm>
            <a:off x="4752000" y="5379840"/>
            <a:ext cx="7007400" cy="42480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479"/>
              </a:spcBef>
              <a:tabLst>
                <a:tab algn="l" pos="0"/>
              </a:tabLst>
            </a:pPr>
            <a:r>
              <a:rPr b="1" lang="it-IT" sz="2400" spc="-1" strike="noStrike">
                <a:solidFill>
                  <a:srgbClr val="ffffff"/>
                </a:solidFill>
                <a:latin typeface="Century Gothic"/>
              </a:rPr>
              <a:t>Avv. Salvatore Tesoriero</a:t>
            </a:r>
            <a:endParaRPr b="0" lang="it-IT" sz="2400" spc="-1" strike="noStrike">
              <a:latin typeface="Arial"/>
            </a:endParaRPr>
          </a:p>
        </p:txBody>
      </p:sp>
      <p:sp>
        <p:nvSpPr>
          <p:cNvPr id="124" name="CustomShape 3"/>
          <p:cNvSpPr/>
          <p:nvPr/>
        </p:nvSpPr>
        <p:spPr>
          <a:xfrm>
            <a:off x="4752000" y="5878080"/>
            <a:ext cx="7104960" cy="79056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400"/>
              </a:spcBef>
              <a:tabLst>
                <a:tab algn="l" pos="0"/>
              </a:tabLst>
            </a:pPr>
            <a:r>
              <a:rPr b="0" lang="it-IT" sz="2000" spc="-1" strike="noStrike">
                <a:solidFill>
                  <a:srgbClr val="ffffff"/>
                </a:solidFill>
                <a:latin typeface="Century Gothic"/>
              </a:rPr>
              <a:t>Alma Mater Studiorum - Università di Bologna - Foro di Bologna </a:t>
            </a:r>
            <a:endParaRPr b="0" lang="it-IT" sz="20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CustomShape 1"/>
          <p:cNvSpPr/>
          <p:nvPr/>
        </p:nvSpPr>
        <p:spPr>
          <a:xfrm>
            <a:off x="1487520" y="2781000"/>
            <a:ext cx="9216360" cy="43164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400"/>
              </a:spcBef>
              <a:tabLst>
                <a:tab algn="l" pos="0"/>
              </a:tabLst>
            </a:pPr>
            <a:r>
              <a:rPr b="1" lang="it-IT" sz="2000" spc="-1" strike="noStrike">
                <a:solidFill>
                  <a:srgbClr val="ffffff"/>
                </a:solidFill>
                <a:latin typeface="Century Gothic"/>
              </a:rPr>
              <a:t>Salvatore Tesoriero</a:t>
            </a:r>
            <a:endParaRPr b="0" lang="it-IT" sz="2000" spc="-1" strike="noStrike">
              <a:latin typeface="Arial"/>
            </a:endParaRPr>
          </a:p>
        </p:txBody>
      </p:sp>
      <p:sp>
        <p:nvSpPr>
          <p:cNvPr id="142" name="CustomShape 2"/>
          <p:cNvSpPr/>
          <p:nvPr/>
        </p:nvSpPr>
        <p:spPr>
          <a:xfrm>
            <a:off x="1439640" y="3573000"/>
            <a:ext cx="9312480" cy="70920"/>
          </a:xfrm>
          <a:prstGeom prst="rect">
            <a:avLst/>
          </a:prstGeom>
          <a:noFill/>
          <a:ln w="0">
            <a:noFill/>
          </a:ln>
        </p:spPr>
        <p:style>
          <a:lnRef idx="0"/>
          <a:fillRef idx="0"/>
          <a:effectRef idx="0"/>
          <a:fontRef idx="minor"/>
        </p:style>
      </p:sp>
      <p:sp>
        <p:nvSpPr>
          <p:cNvPr id="143" name="CustomShape 3"/>
          <p:cNvSpPr/>
          <p:nvPr/>
        </p:nvSpPr>
        <p:spPr>
          <a:xfrm>
            <a:off x="1390680" y="4725000"/>
            <a:ext cx="9410040" cy="1439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261"/>
              </a:spcBef>
              <a:tabLst>
                <a:tab algn="l" pos="0"/>
              </a:tabLst>
            </a:pPr>
            <a:r>
              <a:rPr b="0" lang="it-IT" sz="1300" spc="-1" strike="noStrike">
                <a:solidFill>
                  <a:srgbClr val="ffffff"/>
                </a:solidFill>
                <a:latin typeface="Century Gothic"/>
              </a:rPr>
              <a:t>Salvatore.tesoriero2@unibo.it</a:t>
            </a:r>
            <a:endParaRPr b="0" lang="it-IT" sz="13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CustomShape 1"/>
          <p:cNvSpPr/>
          <p:nvPr/>
        </p:nvSpPr>
        <p:spPr>
          <a:xfrm>
            <a:off x="527040" y="476640"/>
            <a:ext cx="11232360" cy="647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0" lang="it-IT" sz="3200" spc="-1" strike="noStrike">
                <a:solidFill>
                  <a:srgbClr val="ff0000"/>
                </a:solidFill>
                <a:highlight>
                  <a:srgbClr val="ffffff"/>
                </a:highlight>
                <a:latin typeface="Calibri"/>
              </a:rPr>
              <a:t>MODELLI DI CRITICA DELLA SENTENZA DI PRIMO GRADO</a:t>
            </a:r>
            <a:endParaRPr b="0" lang="it-IT" sz="3200" spc="-1" strike="noStrike">
              <a:latin typeface="Arial"/>
            </a:endParaRPr>
          </a:p>
          <a:p>
            <a:pPr algn="ctr">
              <a:lnSpc>
                <a:spcPct val="100000"/>
              </a:lnSpc>
              <a:spcBef>
                <a:spcPts val="1417"/>
              </a:spcBef>
            </a:pPr>
            <a:r>
              <a:rPr b="0" lang="it-IT" sz="3200" spc="-1" strike="noStrike">
                <a:solidFill>
                  <a:srgbClr val="ff0000"/>
                </a:solidFill>
                <a:highlight>
                  <a:srgbClr val="ffffff"/>
                </a:highlight>
                <a:latin typeface="Calibri"/>
              </a:rPr>
              <a:t>Censura della decisione sul fatto</a:t>
            </a:r>
            <a:endParaRPr b="0" lang="it-IT" sz="3200" spc="-1" strike="noStrike">
              <a:latin typeface="Arial"/>
            </a:endParaRPr>
          </a:p>
          <a:p>
            <a:pPr algn="ctr">
              <a:lnSpc>
                <a:spcPct val="100000"/>
              </a:lnSpc>
              <a:spcBef>
                <a:spcPts val="1417"/>
              </a:spcBef>
            </a:pPr>
            <a:endParaRPr b="0" lang="it-IT" sz="3200" spc="-1" strike="noStrike">
              <a:latin typeface="Arial"/>
            </a:endParaRPr>
          </a:p>
        </p:txBody>
      </p:sp>
      <p:sp>
        <p:nvSpPr>
          <p:cNvPr id="126" name="CustomShape 2"/>
          <p:cNvSpPr/>
          <p:nvPr/>
        </p:nvSpPr>
        <p:spPr>
          <a:xfrm>
            <a:off x="527040" y="1124640"/>
            <a:ext cx="11232360" cy="460764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1417"/>
              </a:spcBef>
            </a:pPr>
            <a:endParaRPr b="0" lang="it-IT" sz="1800" spc="-1" strike="noStrike">
              <a:latin typeface="Arial"/>
            </a:endParaRPr>
          </a:p>
          <a:p>
            <a:pPr>
              <a:lnSpc>
                <a:spcPct val="100000"/>
              </a:lnSpc>
              <a:spcBef>
                <a:spcPts val="1417"/>
              </a:spcBef>
            </a:pPr>
            <a:endParaRPr b="0" lang="it-IT" sz="1800" spc="-1" strike="noStrike">
              <a:latin typeface="Arial"/>
            </a:endParaRPr>
          </a:p>
          <a:p>
            <a:pPr marL="432000" indent="-323640">
              <a:lnSpc>
                <a:spcPct val="100000"/>
              </a:lnSpc>
              <a:spcBef>
                <a:spcPts val="1417"/>
              </a:spcBef>
              <a:buClr>
                <a:srgbClr val="000000"/>
              </a:buClr>
              <a:buSzPct val="45000"/>
              <a:buFont typeface="Wingdings" charset="2"/>
              <a:buChar char=""/>
            </a:pPr>
            <a:r>
              <a:rPr b="0" lang="it-IT" sz="3200" spc="-1" strike="noStrike">
                <a:solidFill>
                  <a:srgbClr val="000000"/>
                </a:solidFill>
                <a:latin typeface="Calibri"/>
              </a:rPr>
              <a:t>come aggredire i risultati di prova/le conclusioni probatorie;</a:t>
            </a:r>
            <a:endParaRPr b="0" lang="it-IT" sz="3200" spc="-1" strike="noStrike">
              <a:latin typeface="Arial"/>
            </a:endParaRPr>
          </a:p>
          <a:p>
            <a:pPr marL="432000" indent="-323640">
              <a:lnSpc>
                <a:spcPct val="100000"/>
              </a:lnSpc>
              <a:spcBef>
                <a:spcPts val="1417"/>
              </a:spcBef>
              <a:buClr>
                <a:srgbClr val="000000"/>
              </a:buClr>
              <a:buSzPct val="45000"/>
              <a:buFont typeface="Wingdings" charset="2"/>
              <a:buChar char=""/>
            </a:pPr>
            <a:r>
              <a:rPr b="0" lang="it-IT" sz="3200" spc="-1" strike="noStrike">
                <a:solidFill>
                  <a:srgbClr val="000000"/>
                </a:solidFill>
                <a:latin typeface="Calibri"/>
              </a:rPr>
              <a:t>come aggredire le massime di esperienza;</a:t>
            </a:r>
            <a:endParaRPr b="0" lang="it-IT" sz="3200" spc="-1" strike="noStrike">
              <a:latin typeface="Arial"/>
            </a:endParaRPr>
          </a:p>
          <a:p>
            <a:pPr marL="432000" indent="-323640">
              <a:lnSpc>
                <a:spcPct val="100000"/>
              </a:lnSpc>
              <a:spcBef>
                <a:spcPts val="1417"/>
              </a:spcBef>
              <a:buClr>
                <a:srgbClr val="000000"/>
              </a:buClr>
              <a:buSzPct val="45000"/>
              <a:buFont typeface="Wingdings" charset="2"/>
              <a:buChar char=""/>
            </a:pPr>
            <a:r>
              <a:rPr b="0" lang="it-IT" sz="3200" spc="-1" strike="noStrike">
                <a:solidFill>
                  <a:srgbClr val="000000"/>
                </a:solidFill>
                <a:latin typeface="Calibri"/>
              </a:rPr>
              <a:t>come aggredire la valutazione di attendibilità della prova.</a:t>
            </a:r>
            <a:endParaRPr b="0" lang="it-IT" sz="3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CustomShape 1"/>
          <p:cNvSpPr/>
          <p:nvPr/>
        </p:nvSpPr>
        <p:spPr>
          <a:xfrm>
            <a:off x="527040" y="476640"/>
            <a:ext cx="11232360" cy="647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0" lang="it-IT" sz="3200" spc="-1" strike="noStrike">
                <a:solidFill>
                  <a:srgbClr val="ff0000"/>
                </a:solidFill>
                <a:latin typeface="Calibri"/>
              </a:rPr>
              <a:t>IL CASO</a:t>
            </a:r>
            <a:endParaRPr b="0" lang="it-IT" sz="3200" spc="-1" strike="noStrike">
              <a:latin typeface="Arial"/>
            </a:endParaRPr>
          </a:p>
        </p:txBody>
      </p:sp>
      <p:sp>
        <p:nvSpPr>
          <p:cNvPr id="128" name="CustomShape 2"/>
          <p:cNvSpPr/>
          <p:nvPr/>
        </p:nvSpPr>
        <p:spPr>
          <a:xfrm>
            <a:off x="527040" y="1413000"/>
            <a:ext cx="11232360" cy="460764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1417"/>
              </a:spcBef>
            </a:pPr>
            <a:r>
              <a:rPr b="0" lang="it-IT" sz="2000" spc="-1" strike="noStrike">
                <a:solidFill>
                  <a:srgbClr val="000000"/>
                </a:solidFill>
                <a:latin typeface="Calibri"/>
              </a:rPr>
              <a:t>L’imputato, consigliere in seno all’Assemblea legislativa della Regione (..) e Presidente del Gruppo assembleare (..), è imputato per il reato di peculato (art. 314 c.p.), in concorso con un funzionario amministrativo (processato separatamente) per essersi appropriato della somma complessiva di € .. (costituente parte dei fondi messi a disposizione del Gruppo) giustificando come spese per il funzionamento del Gruppo consiliare quelli che in realtà erano costi non sostenuti o sostenuti per iniziative non collegate all’attività consiliare o espressamente vietate dalla legge.</a:t>
            </a:r>
            <a:endParaRPr b="0" lang="it-IT" sz="2000" spc="-1" strike="noStrike">
              <a:latin typeface="Arial"/>
            </a:endParaRPr>
          </a:p>
          <a:p>
            <a:pPr>
              <a:lnSpc>
                <a:spcPct val="100000"/>
              </a:lnSpc>
              <a:spcBef>
                <a:spcPts val="1417"/>
              </a:spcBef>
            </a:pPr>
            <a:r>
              <a:rPr b="0" lang="it-IT" sz="2000" spc="-1" strike="noStrike">
                <a:solidFill>
                  <a:srgbClr val="000000"/>
                </a:solidFill>
                <a:latin typeface="Calibri"/>
              </a:rPr>
              <a:t>All’esito del giudizio abbreviato, l’imputato è assolto in relazione a tutte le spese sostenute personalmente in qualità di consigliere regionale (già espunte, per l’effetto, dalla richiesta di rinvio a giudizio), e alla quasi totalità di quelle del Gruppo, di cui è stata dimostrata l’inerenza e/o comunque della non riconducibilità alle determinazioni del Capogruppo. Viene, invece, condannato con riferimento ad una sola voce di costo, di rilevante entità. Si tratta di una spesa per “valori bollati”, sostenuta dal Gruppo consiliare, la cui documentazione, nella tesi dell’accusa, accolta dal G.u.p., risulterebbe integralmente falsa. </a:t>
            </a:r>
            <a:endParaRPr b="0" lang="it-IT" sz="20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CustomShape 1"/>
          <p:cNvSpPr/>
          <p:nvPr/>
        </p:nvSpPr>
        <p:spPr>
          <a:xfrm>
            <a:off x="527040" y="476640"/>
            <a:ext cx="11232360" cy="647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0" lang="it-IT" sz="3200" spc="-1" strike="noStrike">
                <a:solidFill>
                  <a:srgbClr val="ff0000"/>
                </a:solidFill>
                <a:latin typeface="Calibri"/>
              </a:rPr>
              <a:t>SENTENZA DI CONDANNA DI PRIMO GRADO</a:t>
            </a:r>
            <a:endParaRPr b="0" lang="it-IT" sz="3200" spc="-1" strike="noStrike">
              <a:latin typeface="Arial"/>
            </a:endParaRPr>
          </a:p>
        </p:txBody>
      </p:sp>
      <p:sp>
        <p:nvSpPr>
          <p:cNvPr id="130" name="CustomShape 2"/>
          <p:cNvSpPr/>
          <p:nvPr/>
        </p:nvSpPr>
        <p:spPr>
          <a:xfrm>
            <a:off x="527040" y="1413000"/>
            <a:ext cx="11232360" cy="4607640"/>
          </a:xfrm>
          <a:prstGeom prst="rect">
            <a:avLst/>
          </a:prstGeom>
          <a:noFill/>
          <a:ln w="0">
            <a:noFill/>
          </a:ln>
        </p:spPr>
        <p:style>
          <a:lnRef idx="0"/>
          <a:fillRef idx="0"/>
          <a:effectRef idx="0"/>
          <a:fontRef idx="minor"/>
        </p:style>
        <p:txBody>
          <a:bodyPr lIns="90000" rIns="90000" tIns="45000" bIns="45000">
            <a:noAutofit/>
          </a:bodyPr>
          <a:p>
            <a:pPr marL="432000" indent="-323640">
              <a:lnSpc>
                <a:spcPct val="100000"/>
              </a:lnSpc>
              <a:spcBef>
                <a:spcPts val="1417"/>
              </a:spcBef>
              <a:buClr>
                <a:srgbClr val="000000"/>
              </a:buClr>
              <a:buSzPct val="45000"/>
              <a:buFont typeface="Wingdings" charset="2"/>
              <a:buChar char=""/>
            </a:pPr>
            <a:r>
              <a:rPr b="0" lang="it-IT" sz="2200" spc="-1" strike="noStrike">
                <a:solidFill>
                  <a:srgbClr val="000000"/>
                </a:solidFill>
                <a:latin typeface="Calibri"/>
              </a:rPr>
              <a:t>Il primo Giudice riteneva accertato il concorso dell’imputato nel reato di peculato sulla base di una prova logica (conclusione probatoria) fondata su una massima di esperienza che si rivela una presunzione: l’</a:t>
            </a:r>
            <a:r>
              <a:rPr b="1" lang="it-IT" sz="2200" spc="-1" strike="noStrike">
                <a:solidFill>
                  <a:srgbClr val="000000"/>
                </a:solidFill>
                <a:latin typeface="Calibri"/>
              </a:rPr>
              <a:t>entità</a:t>
            </a:r>
            <a:r>
              <a:rPr b="0" lang="it-IT" sz="2200" spc="-1" strike="noStrike">
                <a:solidFill>
                  <a:srgbClr val="000000"/>
                </a:solidFill>
                <a:latin typeface="Calibri"/>
              </a:rPr>
              <a:t> della spesa in valori bollati (€ 62.246,00 in un anno e mezzo) costituiva – nell’ottica del giudicante - un indice certo di anomalia che avrebbe dovuto essere rilevato dal Capogruppo, gravato da obblighi di controllo. </a:t>
            </a:r>
            <a:endParaRPr b="0" lang="it-IT" sz="2200" spc="-1" strike="noStrike">
              <a:latin typeface="Arial"/>
            </a:endParaRPr>
          </a:p>
          <a:p>
            <a:pPr marL="432000" indent="-323640">
              <a:lnSpc>
                <a:spcPct val="100000"/>
              </a:lnSpc>
              <a:spcBef>
                <a:spcPts val="1417"/>
              </a:spcBef>
              <a:buClr>
                <a:srgbClr val="000000"/>
              </a:buClr>
              <a:buSzPct val="45000"/>
              <a:buFont typeface="Wingdings" charset="2"/>
              <a:buChar char=""/>
            </a:pPr>
            <a:r>
              <a:rPr b="0" lang="it-IT" sz="2200" spc="-1" strike="noStrike">
                <a:solidFill>
                  <a:srgbClr val="000000"/>
                </a:solidFill>
                <a:latin typeface="Calibri"/>
              </a:rPr>
              <a:t>L’omissione dell’imputato, in questo senso, proverebbe o la consapevole rinuncia al proprio dovere istituzionale di controllo (con la quale avrebbe apportato un contributo causale e psicologico alla commissione del reato) o la piena consapevolezza di autorizzare spese giustificate con documenti contraffatti (“</a:t>
            </a:r>
            <a:r>
              <a:rPr b="0" i="1" lang="it-IT" sz="2200" spc="-1" strike="noStrike">
                <a:solidFill>
                  <a:srgbClr val="000000"/>
                </a:solidFill>
                <a:latin typeface="Calibri"/>
              </a:rPr>
              <a:t>non possono essere sfuggite all’imputato spese per francobolli per importi così elevati (ed anche molto elevati) effettuati in un arco di tempo relativamente breve, peraltro in presenza di un’altra modalità di invio della posta (“Posta-target</a:t>
            </a:r>
            <a:r>
              <a:rPr b="0" lang="it-IT" sz="2200" spc="-1" strike="noStrike">
                <a:solidFill>
                  <a:srgbClr val="000000"/>
                </a:solidFill>
                <a:latin typeface="Calibri"/>
              </a:rPr>
              <a:t>”)”. Dolo eventuale? Concorso nel reato di peculato materialmente commesso dal funzionario? </a:t>
            </a:r>
            <a:endParaRPr b="0" lang="it-IT" sz="22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CustomShape 1"/>
          <p:cNvSpPr/>
          <p:nvPr/>
        </p:nvSpPr>
        <p:spPr>
          <a:xfrm>
            <a:off x="527040" y="476640"/>
            <a:ext cx="11232360" cy="647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0" lang="it-IT" sz="3200" spc="-1" strike="noStrike">
                <a:solidFill>
                  <a:srgbClr val="ff0000"/>
                </a:solidFill>
                <a:latin typeface="Calibri"/>
              </a:rPr>
              <a:t>SENTENZA DI CONDANNA DI PRIMO GRADO</a:t>
            </a:r>
            <a:endParaRPr b="0" lang="it-IT" sz="3200" spc="-1" strike="noStrike">
              <a:latin typeface="Arial"/>
            </a:endParaRPr>
          </a:p>
        </p:txBody>
      </p:sp>
      <p:sp>
        <p:nvSpPr>
          <p:cNvPr id="132" name="CustomShape 2"/>
          <p:cNvSpPr/>
          <p:nvPr/>
        </p:nvSpPr>
        <p:spPr>
          <a:xfrm>
            <a:off x="527040" y="1413000"/>
            <a:ext cx="11232360" cy="460764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1417"/>
              </a:spcBef>
            </a:pPr>
            <a:endParaRPr b="0" lang="it-IT" sz="1800" spc="-1" strike="noStrike">
              <a:latin typeface="Arial"/>
            </a:endParaRPr>
          </a:p>
          <a:p>
            <a:pPr algn="ctr">
              <a:lnSpc>
                <a:spcPct val="100000"/>
              </a:lnSpc>
              <a:spcBef>
                <a:spcPts val="1417"/>
              </a:spcBef>
            </a:pPr>
            <a:r>
              <a:rPr b="0" lang="it-IT" sz="2200" spc="-1" strike="noStrike">
                <a:solidFill>
                  <a:srgbClr val="000000"/>
                </a:solidFill>
                <a:latin typeface="Calibri"/>
              </a:rPr>
              <a:t>Un’ipotesi alternativa costruita come “tenaglia infernale”:</a:t>
            </a:r>
            <a:endParaRPr b="0" lang="it-IT" sz="2200" spc="-1" strike="noStrike">
              <a:latin typeface="Arial"/>
            </a:endParaRPr>
          </a:p>
          <a:p>
            <a:pPr>
              <a:lnSpc>
                <a:spcPct val="100000"/>
              </a:lnSpc>
              <a:spcBef>
                <a:spcPts val="1417"/>
              </a:spcBef>
            </a:pPr>
            <a:r>
              <a:rPr b="0" lang="it-IT" sz="2200" spc="-1" strike="noStrike">
                <a:solidFill>
                  <a:srgbClr val="000000"/>
                </a:solidFill>
                <a:latin typeface="Calibri"/>
              </a:rPr>
              <a:t>L’imputato avrebbe, infatti, nell’ottica del Giudice di primo grado, chiuso gli occhi (e quindi scelto di non vedere) ovvero – ad occhi aperti – non avrebbe potuto non vedere (stante l’anomalia dell’oggetto sottoposto alla sua vista).</a:t>
            </a:r>
            <a:endParaRPr b="0" lang="it-IT" sz="2200" spc="-1" strike="noStrike">
              <a:latin typeface="Arial"/>
            </a:endParaRPr>
          </a:p>
          <a:p>
            <a:pPr>
              <a:lnSpc>
                <a:spcPct val="100000"/>
              </a:lnSpc>
              <a:spcBef>
                <a:spcPts val="1417"/>
              </a:spcBef>
            </a:pPr>
            <a:r>
              <a:rPr b="0" lang="it-IT" sz="2200" spc="-1" strike="noStrike">
                <a:solidFill>
                  <a:srgbClr val="000000"/>
                </a:solidFill>
                <a:latin typeface="Calibri"/>
              </a:rPr>
              <a:t>Dolo eventuale? Concorso nel reato di peculato materialmente commesso dal funzionario? </a:t>
            </a:r>
            <a:endParaRPr b="0" lang="it-IT" sz="22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CustomShape 1"/>
          <p:cNvSpPr/>
          <p:nvPr/>
        </p:nvSpPr>
        <p:spPr>
          <a:xfrm>
            <a:off x="527040" y="476640"/>
            <a:ext cx="11232360" cy="647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0" lang="it-IT" sz="3200" spc="-1" strike="noStrike">
                <a:solidFill>
                  <a:srgbClr val="ff0000"/>
                </a:solidFill>
                <a:latin typeface="Calibri"/>
              </a:rPr>
              <a:t>CRITICA DELLA DECISIONE</a:t>
            </a:r>
            <a:endParaRPr b="0" lang="it-IT" sz="3200" spc="-1" strike="noStrike">
              <a:latin typeface="Arial"/>
            </a:endParaRPr>
          </a:p>
        </p:txBody>
      </p:sp>
      <p:sp>
        <p:nvSpPr>
          <p:cNvPr id="134" name="CustomShape 2"/>
          <p:cNvSpPr/>
          <p:nvPr/>
        </p:nvSpPr>
        <p:spPr>
          <a:xfrm>
            <a:off x="527040" y="1413000"/>
            <a:ext cx="11232360" cy="460764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1" lang="it-IT" sz="1800" spc="-1" strike="noStrike">
                <a:solidFill>
                  <a:srgbClr val="000000"/>
                </a:solidFill>
                <a:latin typeface="Calibri"/>
              </a:rPr>
              <a:t>Censura dell’accertamento (della conclusione probatoria) con riferimento all’erronea valutazione (omessa valutazione) degli elementi di prova</a:t>
            </a:r>
            <a:endParaRPr b="0" lang="it-IT" sz="1800" spc="-1" strike="noStrike">
              <a:latin typeface="Arial"/>
            </a:endParaRPr>
          </a:p>
          <a:p>
            <a:pPr>
              <a:lnSpc>
                <a:spcPct val="100000"/>
              </a:lnSpc>
              <a:spcBef>
                <a:spcPts val="1417"/>
              </a:spcBef>
            </a:pPr>
            <a:r>
              <a:rPr b="0" lang="it-IT" sz="1800" spc="-1" strike="noStrike">
                <a:solidFill>
                  <a:srgbClr val="000000"/>
                </a:solidFill>
                <a:latin typeface="Calibri"/>
              </a:rPr>
              <a:t>	</a:t>
            </a:r>
            <a:r>
              <a:rPr b="0" lang="it-IT" sz="1800" spc="-1" strike="noStrike">
                <a:solidFill>
                  <a:srgbClr val="000000"/>
                </a:solidFill>
                <a:latin typeface="Calibri"/>
              </a:rPr>
              <a:t>Nei motivi di appello, la difesa censura – tra l’altro – la predetta prospettazione alternativa, fondata su presunzioni </a:t>
            </a:r>
            <a:r>
              <a:rPr b="0" lang="it-IT" sz="1800" spc="-1" strike="noStrike">
                <a:solidFill>
                  <a:srgbClr val="000000"/>
                </a:solidFill>
                <a:latin typeface="Calibri"/>
              </a:rPr>
              <a:t>	</a:t>
            </a:r>
            <a:r>
              <a:rPr b="0" lang="it-IT" sz="1800" spc="-1" strike="noStrike">
                <a:solidFill>
                  <a:srgbClr val="000000"/>
                </a:solidFill>
                <a:latin typeface="Calibri"/>
              </a:rPr>
              <a:t>e massime di esperienza radicalmente scollegate dall’accertamento del fatto</a:t>
            </a:r>
            <a:endParaRPr b="0" lang="it-IT" sz="1800" spc="-1" strike="noStrike">
              <a:latin typeface="Arial"/>
            </a:endParaRPr>
          </a:p>
          <a:p>
            <a:pPr>
              <a:lnSpc>
                <a:spcPct val="100000"/>
              </a:lnSpc>
              <a:spcBef>
                <a:spcPts val="1417"/>
              </a:spcBef>
            </a:pPr>
            <a:r>
              <a:rPr b="0" lang="it-IT" sz="1800" spc="-1" strike="noStrike">
                <a:solidFill>
                  <a:srgbClr val="000000"/>
                </a:solidFill>
                <a:latin typeface="Calibri"/>
              </a:rPr>
              <a:t>	</a:t>
            </a:r>
            <a:r>
              <a:rPr b="0" lang="it-IT" sz="1800" spc="-1" strike="noStrike">
                <a:solidFill>
                  <a:srgbClr val="000000"/>
                </a:solidFill>
                <a:latin typeface="Calibri"/>
              </a:rPr>
              <a:t>L’assunto del primo Giudice, infatti, non si misura con i numerosi elementi probatori, emersi nel corso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dell’indagine e dell’accertamento cartolare, significativi dell’</a:t>
            </a:r>
            <a:r>
              <a:rPr b="1" lang="it-IT" sz="1800" spc="-1" strike="noStrike">
                <a:solidFill>
                  <a:srgbClr val="000000"/>
                </a:solidFill>
                <a:latin typeface="Calibri"/>
              </a:rPr>
              <a:t>osservatorio</a:t>
            </a:r>
            <a:r>
              <a:rPr b="0" lang="it-IT" sz="1800" spc="-1" strike="noStrike">
                <a:solidFill>
                  <a:srgbClr val="000000"/>
                </a:solidFill>
                <a:latin typeface="Calibri"/>
              </a:rPr>
              <a:t> </a:t>
            </a:r>
            <a:r>
              <a:rPr b="1" lang="it-IT" sz="1800" spc="-1" strike="noStrike">
                <a:solidFill>
                  <a:srgbClr val="000000"/>
                </a:solidFill>
                <a:latin typeface="Calibri"/>
              </a:rPr>
              <a:t>in concreto </a:t>
            </a:r>
            <a:r>
              <a:rPr b="0" lang="it-IT" sz="1800" spc="-1" strike="noStrike">
                <a:solidFill>
                  <a:srgbClr val="000000"/>
                </a:solidFill>
                <a:latin typeface="Calibri"/>
              </a:rPr>
              <a:t>a disposizione del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Capogruppo, al quale: </a:t>
            </a:r>
            <a:endParaRPr b="0" lang="it-IT" sz="1800" spc="-1" strike="noStrike">
              <a:latin typeface="Arial"/>
            </a:endParaRPr>
          </a:p>
          <a:p>
            <a:pPr>
              <a:lnSpc>
                <a:spcPct val="100000"/>
              </a:lnSpc>
              <a:spcBef>
                <a:spcPts val="1417"/>
              </a:spcBef>
            </a:pPr>
            <a:r>
              <a:rPr b="0" lang="it-IT" sz="1800" spc="-1" strike="noStrike">
                <a:solidFill>
                  <a:srgbClr val="000000"/>
                </a:solidFill>
                <a:latin typeface="Calibri"/>
              </a:rPr>
              <a:t>	</a:t>
            </a:r>
            <a:r>
              <a:rPr b="0" lang="it-IT" sz="1800" spc="-1" strike="noStrike">
                <a:solidFill>
                  <a:srgbClr val="000000"/>
                </a:solidFill>
                <a:latin typeface="Calibri"/>
              </a:rPr>
              <a:t>a) non erano state sottoposte le singole ricevute d’acquisto (una perizia grafologica prova che il “visto” delle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ricevute non è riconducibile al tratto scrivente dell’imputato); </a:t>
            </a:r>
            <a:endParaRPr b="0" lang="it-IT" sz="1800" spc="-1" strike="noStrike">
              <a:latin typeface="Arial"/>
            </a:endParaRPr>
          </a:p>
          <a:p>
            <a:pPr>
              <a:lnSpc>
                <a:spcPct val="100000"/>
              </a:lnSpc>
              <a:spcBef>
                <a:spcPts val="1417"/>
              </a:spcBef>
            </a:pPr>
            <a:r>
              <a:rPr b="0" lang="it-IT" sz="1800" spc="-1" strike="noStrike">
                <a:solidFill>
                  <a:srgbClr val="000000"/>
                </a:solidFill>
                <a:latin typeface="Calibri"/>
              </a:rPr>
              <a:t>	</a:t>
            </a:r>
            <a:r>
              <a:rPr b="0" lang="it-IT" sz="1800" spc="-1" strike="noStrike">
                <a:solidFill>
                  <a:srgbClr val="000000"/>
                </a:solidFill>
                <a:latin typeface="Calibri"/>
              </a:rPr>
              <a:t>b) non era noto l’intero volume della spesa; </a:t>
            </a:r>
            <a:endParaRPr b="0" lang="it-IT" sz="1800" spc="-1" strike="noStrike">
              <a:latin typeface="Arial"/>
            </a:endParaRPr>
          </a:p>
          <a:p>
            <a:pPr>
              <a:lnSpc>
                <a:spcPct val="100000"/>
              </a:lnSpc>
              <a:spcBef>
                <a:spcPts val="1417"/>
              </a:spcBef>
            </a:pPr>
            <a:r>
              <a:rPr b="0" lang="it-IT" sz="1800" spc="-1" strike="noStrike">
                <a:solidFill>
                  <a:srgbClr val="000000"/>
                </a:solidFill>
                <a:latin typeface="Calibri"/>
              </a:rPr>
              <a:t>	</a:t>
            </a:r>
            <a:r>
              <a:rPr b="0" lang="it-IT" sz="1800" spc="-1" strike="noStrike">
                <a:solidFill>
                  <a:srgbClr val="000000"/>
                </a:solidFill>
                <a:latin typeface="Calibri"/>
              </a:rPr>
              <a:t>c) l’entità – pur elevata – degli importi ragionevolmente poteva comunque apparire plausibile, stante il volume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degli invii effettuati e degli acquisti effettivamente compiuti.  </a:t>
            </a:r>
            <a:endParaRPr b="0" lang="it-IT" sz="18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CustomShape 1"/>
          <p:cNvSpPr/>
          <p:nvPr/>
        </p:nvSpPr>
        <p:spPr>
          <a:xfrm>
            <a:off x="527040" y="476640"/>
            <a:ext cx="11232360" cy="647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0" lang="it-IT" sz="3200" spc="-1" strike="noStrike">
                <a:solidFill>
                  <a:srgbClr val="ff0000"/>
                </a:solidFill>
                <a:latin typeface="Calibri"/>
              </a:rPr>
              <a:t>CRITICA DELLA DECISIONE</a:t>
            </a:r>
            <a:endParaRPr b="0" lang="it-IT" sz="3200" spc="-1" strike="noStrike">
              <a:latin typeface="Arial"/>
            </a:endParaRPr>
          </a:p>
        </p:txBody>
      </p:sp>
      <p:sp>
        <p:nvSpPr>
          <p:cNvPr id="136" name="CustomShape 2"/>
          <p:cNvSpPr/>
          <p:nvPr/>
        </p:nvSpPr>
        <p:spPr>
          <a:xfrm>
            <a:off x="467640" y="1332360"/>
            <a:ext cx="11232360" cy="460764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endParaRPr b="0" lang="it-IT" sz="2600" spc="-1" strike="noStrike">
              <a:latin typeface="Arial"/>
            </a:endParaRPr>
          </a:p>
          <a:p>
            <a:pPr algn="ctr">
              <a:lnSpc>
                <a:spcPct val="100000"/>
              </a:lnSpc>
              <a:spcBef>
                <a:spcPts val="1417"/>
              </a:spcBef>
            </a:pPr>
            <a:r>
              <a:rPr b="0" lang="it-IT" sz="2600" spc="-1" strike="noStrike">
                <a:solidFill>
                  <a:srgbClr val="000000"/>
                </a:solidFill>
                <a:latin typeface="Calibri"/>
              </a:rPr>
              <a:t>La critica della massima di esperienza (e della conclusione probatoria) in appello – a differenza del giudizio in Cassazione - va operata a partire dal fatto (osservatorio in concreto a disposizione dell’imputato)</a:t>
            </a:r>
            <a:endParaRPr b="0" lang="it-IT" sz="26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CustomShape 1"/>
          <p:cNvSpPr/>
          <p:nvPr/>
        </p:nvSpPr>
        <p:spPr>
          <a:xfrm>
            <a:off x="527040" y="476640"/>
            <a:ext cx="11232360" cy="647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0" lang="it-IT" sz="3200" spc="-1" strike="noStrike">
                <a:solidFill>
                  <a:srgbClr val="ff0000"/>
                </a:solidFill>
                <a:latin typeface="Calibri"/>
              </a:rPr>
              <a:t>DECISIONE DELLA CORTE D’APPELLO</a:t>
            </a:r>
            <a:endParaRPr b="0" lang="it-IT" sz="3200" spc="-1" strike="noStrike">
              <a:latin typeface="Arial"/>
            </a:endParaRPr>
          </a:p>
        </p:txBody>
      </p:sp>
      <p:sp>
        <p:nvSpPr>
          <p:cNvPr id="138" name="CustomShape 2"/>
          <p:cNvSpPr/>
          <p:nvPr/>
        </p:nvSpPr>
        <p:spPr>
          <a:xfrm>
            <a:off x="527040" y="1413000"/>
            <a:ext cx="11232360" cy="460764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1417"/>
              </a:spcBef>
            </a:pPr>
            <a:r>
              <a:rPr b="0" lang="it-IT" sz="2200" spc="-1" strike="noStrike">
                <a:solidFill>
                  <a:srgbClr val="000000"/>
                </a:solidFill>
                <a:latin typeface="Calibri"/>
              </a:rPr>
              <a:t>La Corte d’appello, con l’intento di raddrizzare la barra della censurata motivazione alternativa, oblitera il “corno argomentativo” della prima sentenza che aveva profilato la sussistenza del dolo eventuale (“</a:t>
            </a:r>
            <a:r>
              <a:rPr b="0" i="1" lang="it-IT" sz="2200" spc="-1" strike="noStrike">
                <a:solidFill>
                  <a:srgbClr val="000000"/>
                </a:solidFill>
                <a:latin typeface="Calibri"/>
              </a:rPr>
              <a:t>va escluso che l’affermazione della penale responsabilità dell’appellante possa essere argomentata (secondo una delle ipotesi della decisione di primo grado) con la ricorrenza in capo all’appellante di un dolo eventuale</a:t>
            </a:r>
            <a:r>
              <a:rPr b="0" lang="it-IT" sz="2200" spc="-1" strike="noStrike">
                <a:solidFill>
                  <a:srgbClr val="000000"/>
                </a:solidFill>
                <a:latin typeface="Calibri"/>
              </a:rPr>
              <a:t>”).</a:t>
            </a:r>
            <a:endParaRPr b="0" lang="it-IT" sz="2200" spc="-1" strike="noStrike">
              <a:latin typeface="Arial"/>
            </a:endParaRPr>
          </a:p>
          <a:p>
            <a:pPr>
              <a:lnSpc>
                <a:spcPct val="100000"/>
              </a:lnSpc>
              <a:spcBef>
                <a:spcPts val="1417"/>
              </a:spcBef>
            </a:pPr>
            <a:r>
              <a:rPr b="0" lang="it-IT" sz="2200" spc="-1" strike="noStrike">
                <a:solidFill>
                  <a:srgbClr val="000000"/>
                </a:solidFill>
                <a:latin typeface="Calibri"/>
              </a:rPr>
              <a:t>La diagnosi del contributo concorsuale dell’imputato e del dolo di concorso dello stesso nel reato viene svolta dal Giudice di secondo grado esclusivamente sul terreno dell’accertamento di un “</a:t>
            </a:r>
            <a:r>
              <a:rPr b="0" i="1" lang="it-IT" sz="2200" spc="-1" strike="noStrike">
                <a:solidFill>
                  <a:srgbClr val="000000"/>
                </a:solidFill>
                <a:latin typeface="Calibri"/>
              </a:rPr>
              <a:t>accordo doloso tra i due imputat</a:t>
            </a:r>
            <a:r>
              <a:rPr b="0" lang="it-IT" sz="2200" spc="-1" strike="noStrike">
                <a:solidFill>
                  <a:srgbClr val="000000"/>
                </a:solidFill>
                <a:latin typeface="Calibri"/>
              </a:rPr>
              <a:t>i”, la cui prova deriverebbe da “</a:t>
            </a:r>
            <a:r>
              <a:rPr b="0" i="1" lang="it-IT" sz="2200" spc="-1" strike="noStrike">
                <a:solidFill>
                  <a:srgbClr val="000000"/>
                </a:solidFill>
                <a:latin typeface="Calibri"/>
              </a:rPr>
              <a:t>alcuni elementi rivelatori</a:t>
            </a:r>
            <a:r>
              <a:rPr b="0" lang="it-IT" sz="2200" spc="-1" strike="noStrike">
                <a:solidFill>
                  <a:srgbClr val="000000"/>
                </a:solidFill>
                <a:latin typeface="Calibri"/>
              </a:rPr>
              <a:t>”.</a:t>
            </a:r>
            <a:endParaRPr b="0" lang="it-IT" sz="2200" spc="-1" strike="noStrike">
              <a:latin typeface="Arial"/>
            </a:endParaRPr>
          </a:p>
          <a:p>
            <a:pPr>
              <a:lnSpc>
                <a:spcPct val="100000"/>
              </a:lnSpc>
              <a:spcBef>
                <a:spcPts val="1417"/>
              </a:spcBef>
            </a:pPr>
            <a:r>
              <a:rPr b="0" lang="it-IT" sz="1800" spc="-1" strike="noStrike">
                <a:solidFill>
                  <a:srgbClr val="000000"/>
                </a:solidFill>
                <a:latin typeface="Calibri"/>
              </a:rPr>
              <a:t>   </a:t>
            </a:r>
            <a:endParaRPr b="0" lang="it-IT" sz="18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CustomShape 1"/>
          <p:cNvSpPr/>
          <p:nvPr/>
        </p:nvSpPr>
        <p:spPr>
          <a:xfrm>
            <a:off x="527040" y="476640"/>
            <a:ext cx="11232360" cy="647280"/>
          </a:xfrm>
          <a:prstGeom prst="rect">
            <a:avLst/>
          </a:prstGeom>
          <a:noFill/>
          <a:ln w="0">
            <a:noFill/>
          </a:ln>
        </p:spPr>
        <p:style>
          <a:lnRef idx="0"/>
          <a:fillRef idx="0"/>
          <a:effectRef idx="0"/>
          <a:fontRef idx="minor"/>
        </p:style>
        <p:txBody>
          <a:bodyPr lIns="90000" rIns="90000" tIns="45000" bIns="45000">
            <a:noAutofit/>
          </a:bodyPr>
          <a:p>
            <a:pPr algn="ctr">
              <a:lnSpc>
                <a:spcPct val="100000"/>
              </a:lnSpc>
              <a:spcBef>
                <a:spcPts val="1417"/>
              </a:spcBef>
            </a:pPr>
            <a:r>
              <a:rPr b="0" lang="it-IT" sz="3200" spc="-1" strike="noStrike">
                <a:solidFill>
                  <a:srgbClr val="ff0000"/>
                </a:solidFill>
                <a:latin typeface="Calibri"/>
              </a:rPr>
              <a:t>ALCUNI SPUNTI PER UNA DISCUSSIONE</a:t>
            </a:r>
            <a:endParaRPr b="0" lang="it-IT" sz="3200" spc="-1" strike="noStrike">
              <a:latin typeface="Arial"/>
            </a:endParaRPr>
          </a:p>
        </p:txBody>
      </p:sp>
      <p:sp>
        <p:nvSpPr>
          <p:cNvPr id="140" name="CustomShape 2"/>
          <p:cNvSpPr/>
          <p:nvPr/>
        </p:nvSpPr>
        <p:spPr>
          <a:xfrm>
            <a:off x="527040" y="1413000"/>
            <a:ext cx="11232360" cy="460764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1417"/>
              </a:spcBef>
            </a:pPr>
            <a:endParaRPr b="0" lang="it-IT" sz="1800" spc="-1" strike="noStrike">
              <a:latin typeface="Arial"/>
            </a:endParaRPr>
          </a:p>
          <a:p>
            <a:pPr>
              <a:lnSpc>
                <a:spcPct val="100000"/>
              </a:lnSpc>
              <a:spcBef>
                <a:spcPts val="1417"/>
              </a:spcBef>
            </a:pPr>
            <a:r>
              <a:rPr b="1" lang="it-IT" sz="1800" spc="-1" strike="noStrike">
                <a:solidFill>
                  <a:srgbClr val="000000"/>
                </a:solidFill>
                <a:latin typeface="Calibri"/>
              </a:rPr>
              <a:t>        </a:t>
            </a:r>
            <a:r>
              <a:rPr b="1" lang="it-IT" sz="1800" spc="-1" strike="noStrike">
                <a:solidFill>
                  <a:srgbClr val="000000"/>
                </a:solidFill>
                <a:latin typeface="Calibri"/>
              </a:rPr>
              <a:t>a) Modalità di critica delle massime di esperienza (e delle conclusioni probatorie) a partire dal fatto. Esperienze </a:t>
            </a:r>
            <a:r>
              <a:rPr b="1" lang="it-IT" sz="1800" spc="-1" strike="noStrike">
                <a:solidFill>
                  <a:srgbClr val="000000"/>
                </a:solidFill>
                <a:latin typeface="Calibri"/>
              </a:rPr>
              <a:t>	</a:t>
            </a:r>
            <a:r>
              <a:rPr b="1" lang="it-IT" sz="1800" spc="-1" strike="noStrike">
                <a:solidFill>
                  <a:srgbClr val="000000"/>
                </a:solidFill>
                <a:latin typeface="Calibri"/>
              </a:rPr>
              <a:t>a confronto. </a:t>
            </a:r>
            <a:endParaRPr b="0" lang="it-IT" sz="1800" spc="-1" strike="noStrike">
              <a:latin typeface="Arial"/>
            </a:endParaRPr>
          </a:p>
          <a:p>
            <a:pPr lvl="3" marL="864000" indent="-216000">
              <a:lnSpc>
                <a:spcPct val="100000"/>
              </a:lnSpc>
              <a:spcBef>
                <a:spcPts val="1417"/>
              </a:spcBef>
              <a:buClr>
                <a:srgbClr val="000000"/>
              </a:buClr>
              <a:buFont typeface="OpenSymbol" charset="2"/>
              <a:buAutoNum type="romanUcPeriod"/>
            </a:pPr>
            <a:r>
              <a:rPr b="0" lang="it-IT" sz="1800" spc="-1" strike="noStrike">
                <a:solidFill>
                  <a:srgbClr val="000000"/>
                </a:solidFill>
                <a:latin typeface="Calibri"/>
              </a:rPr>
              <a:t>Quando e quanto conviene partire invece dalla tenuta logica della massima di esperienza (o della conclusione probatoria)? </a:t>
            </a:r>
            <a:endParaRPr b="0" lang="it-IT" sz="1800" spc="-1" strike="noStrike">
              <a:latin typeface="Arial"/>
            </a:endParaRPr>
          </a:p>
          <a:p>
            <a:pPr>
              <a:lnSpc>
                <a:spcPct val="100000"/>
              </a:lnSpc>
              <a:spcBef>
                <a:spcPts val="1417"/>
              </a:spcBef>
            </a:pPr>
            <a:r>
              <a:rPr b="1" lang="it-IT" sz="1800" spc="-1" strike="noStrike">
                <a:solidFill>
                  <a:srgbClr val="000000"/>
                </a:solidFill>
                <a:latin typeface="Calibri"/>
              </a:rPr>
              <a:t>	</a:t>
            </a:r>
            <a:r>
              <a:rPr b="1" lang="it-IT" sz="1800" spc="-1" strike="noStrike">
                <a:solidFill>
                  <a:srgbClr val="000000"/>
                </a:solidFill>
                <a:latin typeface="Calibri"/>
              </a:rPr>
              <a:t>b) Modalità di articolazione della critica. Quando e quanto anticipare gli argomenti difensivi?</a:t>
            </a:r>
            <a:endParaRPr b="0" lang="it-IT" sz="1800" spc="-1" strike="noStrike">
              <a:latin typeface="Arial"/>
            </a:endParaRPr>
          </a:p>
          <a:p>
            <a:pPr>
              <a:lnSpc>
                <a:spcPct val="100000"/>
              </a:lnSpc>
              <a:spcBef>
                <a:spcPts val="1417"/>
              </a:spcBef>
            </a:pPr>
            <a:r>
              <a:rPr b="1"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i. Lo spessore degli argomenti. Quando (e quanto) conviene all’impugnante “anticipare” gli schemi di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ragionamento possibili da parte della Corte d’appello.</a:t>
            </a:r>
            <a:endParaRPr b="0" lang="it-IT" sz="1800" spc="-1" strike="noStrike">
              <a:latin typeface="Arial"/>
            </a:endParaRPr>
          </a:p>
          <a:p>
            <a:pPr>
              <a:lnSpc>
                <a:spcPct val="100000"/>
              </a:lnSpc>
              <a:spcBef>
                <a:spcPts val="1417"/>
              </a:spcBef>
            </a:pPr>
            <a:r>
              <a:rPr b="0" lang="it-IT" sz="1800" spc="-1" strike="noStrike">
                <a:solidFill>
                  <a:srgbClr val="000000"/>
                </a:solidFill>
                <a:latin typeface="Calibri"/>
              </a:rPr>
              <a:t>            </a:t>
            </a:r>
            <a:r>
              <a:rPr b="0" lang="it-IT" sz="1800" spc="-1" strike="noStrike">
                <a:solidFill>
                  <a:srgbClr val="000000"/>
                </a:solidFill>
                <a:latin typeface="Calibri"/>
              </a:rPr>
              <a:t>ii. quando (e quanto) è utile una critica (in fatto) in appello che guarda già alla Cassazione.</a:t>
            </a:r>
            <a:endParaRPr b="0" lang="it-IT" sz="1800" spc="-1" strike="noStrike">
              <a:latin typeface="Arial"/>
            </a:endParaRPr>
          </a:p>
          <a:p>
            <a:pPr>
              <a:lnSpc>
                <a:spcPct val="100000"/>
              </a:lnSpc>
              <a:spcBef>
                <a:spcPts val="1417"/>
              </a:spcBef>
            </a:pPr>
            <a:r>
              <a:rPr b="1" lang="it-IT" sz="1800" spc="-1" strike="noStrike">
                <a:solidFill>
                  <a:srgbClr val="000000"/>
                </a:solidFill>
                <a:latin typeface="Calibri"/>
              </a:rPr>
              <a:t>        </a:t>
            </a:r>
            <a:r>
              <a:rPr b="1" lang="it-IT" sz="1800" spc="-1" strike="noStrike">
                <a:solidFill>
                  <a:srgbClr val="000000"/>
                </a:solidFill>
                <a:latin typeface="Calibri"/>
              </a:rPr>
              <a:t>c) Rafforzamento della critica con la rinnovazione dell’istruttoria:</a:t>
            </a:r>
            <a:endParaRPr b="0" lang="it-IT" sz="1800" spc="-1" strike="noStrike">
              <a:latin typeface="Arial"/>
            </a:endParaRPr>
          </a:p>
          <a:p>
            <a:pPr>
              <a:lnSpc>
                <a:spcPct val="100000"/>
              </a:lnSpc>
              <a:spcBef>
                <a:spcPts val="1417"/>
              </a:spcBef>
            </a:pPr>
            <a:r>
              <a:rPr b="1"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i. Quando (e quanto) è opportuno/necessario “investire” sulla rinnovazione istruttoria per ribaltare una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	</a:t>
            </a:r>
            <a:r>
              <a:rPr b="0" lang="it-IT" sz="1800" spc="-1" strike="noStrike">
                <a:solidFill>
                  <a:srgbClr val="000000"/>
                </a:solidFill>
                <a:latin typeface="Calibri"/>
              </a:rPr>
              <a:t>condanna</a:t>
            </a:r>
            <a:r>
              <a:rPr b="1" lang="it-IT" sz="1800" spc="-1" strike="noStrike">
                <a:solidFill>
                  <a:srgbClr val="000000"/>
                </a:solidFill>
                <a:latin typeface="Calibri"/>
              </a:rPr>
              <a:t>.</a:t>
            </a:r>
            <a:endParaRPr b="0" lang="it-IT" sz="18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eeece1"/>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18195</TotalTime>
  <Application>LibreOffice/7.0.5.2$Windows_X86_64 LibreOffice_project/64390860c6cd0aca4beafafcfd84613dd9dfb63a</Application>
  <AppVersion>15.0000</AppVersion>
  <Words>3023</Words>
  <Paragraphs>168</Paragraphs>
  <Company>Università di Bologna</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2017-11-13T10:11:35Z</dcterms:created>
  <dc:creator>UTENTE</dc:creator>
  <dc:description/>
  <dc:language>it-IT</dc:language>
  <cp:lastModifiedBy/>
  <dcterms:modified xsi:type="dcterms:W3CDTF">2026-01-22T18:29:45Z</dcterms:modified>
  <cp:revision>1520</cp:revision>
  <dc:subject/>
  <dc:title>Presentazione standard di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7</vt:i4>
  </property>
  <property fmtid="{D5CDD505-2E9C-101B-9397-08002B2CF9AE}" pid="3" name="PresentationFormat">
    <vt:lpwstr>Widescreen</vt:lpwstr>
  </property>
  <property fmtid="{D5CDD505-2E9C-101B-9397-08002B2CF9AE}" pid="4" name="Slides">
    <vt:i4>18</vt:i4>
  </property>
</Properties>
</file>